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CA68-14C9-4D36-8A8B-76409D7FB133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E7C8-44FA-4F92-879D-C9DE1E7E0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95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CA68-14C9-4D36-8A8B-76409D7FB133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E7C8-44FA-4F92-879D-C9DE1E7E0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66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CA68-14C9-4D36-8A8B-76409D7FB133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E7C8-44FA-4F92-879D-C9DE1E7E0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06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CA68-14C9-4D36-8A8B-76409D7FB133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E7C8-44FA-4F92-879D-C9DE1E7E0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44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CA68-14C9-4D36-8A8B-76409D7FB133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E7C8-44FA-4F92-879D-C9DE1E7E0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9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CA68-14C9-4D36-8A8B-76409D7FB133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E7C8-44FA-4F92-879D-C9DE1E7E0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58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CA68-14C9-4D36-8A8B-76409D7FB133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E7C8-44FA-4F92-879D-C9DE1E7E0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932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CA68-14C9-4D36-8A8B-76409D7FB133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E7C8-44FA-4F92-879D-C9DE1E7E0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552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CA68-14C9-4D36-8A8B-76409D7FB133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E7C8-44FA-4F92-879D-C9DE1E7E0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17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CA68-14C9-4D36-8A8B-76409D7FB133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E7C8-44FA-4F92-879D-C9DE1E7E0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4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CA68-14C9-4D36-8A8B-76409D7FB133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E7C8-44FA-4F92-879D-C9DE1E7E0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0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ACA68-14C9-4D36-8A8B-76409D7FB133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FE7C8-44FA-4F92-879D-C9DE1E7E0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00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Парадигма конечной образовательной цели: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 – исполнителя к компетентному профессионалу – исследователю.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научной и исследовательской деятельности кадет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56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194421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«</a:t>
            </a:r>
            <a:r>
              <a:rPr lang="ru-RU" i="1" dirty="0"/>
              <a:t>Самостоятельные мысли вытекают только из самостоятельно приобретённых знаний</a:t>
            </a:r>
            <a:r>
              <a:rPr lang="ru-RU" dirty="0"/>
              <a:t>»             К.Д. Ушинский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93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воспитание подлинно свободной </a:t>
            </a:r>
            <a:r>
              <a:rPr lang="ru-RU" dirty="0" smtClean="0"/>
              <a:t>личности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у детей способности самостоятельно </a:t>
            </a:r>
            <a:r>
              <a:rPr lang="ru-RU" dirty="0" smtClean="0"/>
              <a:t>мыслить</a:t>
            </a:r>
          </a:p>
          <a:p>
            <a:r>
              <a:rPr lang="ru-RU" dirty="0" smtClean="0"/>
              <a:t> </a:t>
            </a:r>
            <a:r>
              <a:rPr lang="ru-RU" dirty="0"/>
              <a:t>добывать и применять знания, </a:t>
            </a:r>
            <a:endParaRPr lang="ru-RU" dirty="0" smtClean="0"/>
          </a:p>
          <a:p>
            <a:r>
              <a:rPr lang="ru-RU" dirty="0" smtClean="0"/>
              <a:t>тщательно </a:t>
            </a:r>
            <a:r>
              <a:rPr lang="ru-RU" dirty="0"/>
              <a:t>обдумывать принимаемые решения и </a:t>
            </a:r>
            <a:r>
              <a:rPr lang="ru-RU" dirty="0" err="1"/>
              <a:t>чѐтко</a:t>
            </a:r>
            <a:r>
              <a:rPr lang="ru-RU" dirty="0"/>
              <a:t> планировать действия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эффективно сотрудничать в разнообразных по составу и профилю группах, </a:t>
            </a:r>
            <a:endParaRPr lang="ru-RU" dirty="0" smtClean="0"/>
          </a:p>
          <a:p>
            <a:r>
              <a:rPr lang="ru-RU" dirty="0" smtClean="0"/>
              <a:t>быть </a:t>
            </a:r>
            <a:r>
              <a:rPr lang="ru-RU" dirty="0"/>
              <a:t>открытыми для новых контактов и культурных связей.</a:t>
            </a:r>
          </a:p>
        </p:txBody>
      </p:sp>
    </p:spTree>
    <p:extLst>
      <p:ext uri="{BB962C8B-B14F-4D97-AF65-F5344CB8AC3E}">
        <p14:creationId xmlns:p14="http://schemas.microsoft.com/office/powerpoint/2010/main" val="3829603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Всю исследовательскую деятельность обучающихся условно можно разделить на несколько групп:</a:t>
            </a:r>
            <a:br>
              <a:rPr lang="ru-RU" sz="3600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20888"/>
            <a:ext cx="8424936" cy="2769171"/>
          </a:xfrm>
        </p:spPr>
        <p:txBody>
          <a:bodyPr/>
          <a:lstStyle/>
          <a:p>
            <a:pPr lvl="0"/>
            <a:r>
              <a:rPr lang="ru-RU" dirty="0" smtClean="0"/>
              <a:t>Научно-исследовательская </a:t>
            </a:r>
            <a:r>
              <a:rPr lang="ru-RU" dirty="0"/>
              <a:t>деятельность;</a:t>
            </a:r>
          </a:p>
          <a:p>
            <a:pPr lvl="0"/>
            <a:r>
              <a:rPr lang="ru-RU" dirty="0"/>
              <a:t>Проектная деятельность обучающихся;</a:t>
            </a:r>
          </a:p>
          <a:p>
            <a:pPr lvl="0"/>
            <a:r>
              <a:rPr lang="ru-RU" dirty="0"/>
              <a:t>Проектно-исследовательская деятельность. 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67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«Плюсы» метода проектов.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11256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Проектирование </a:t>
            </a:r>
            <a:r>
              <a:rPr lang="ru-RU" dirty="0"/>
              <a:t>относится к методам обучения, отвечающим современной жизни.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Повышения мотивации учащихся к изучению предмета.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учащиеся </a:t>
            </a:r>
            <a:r>
              <a:rPr lang="ru-RU" dirty="0"/>
              <a:t>не просто приобретают знания, они </a:t>
            </a:r>
            <a:r>
              <a:rPr lang="ru-RU" dirty="0" smtClean="0"/>
              <a:t>учатся самостоятельно </a:t>
            </a:r>
            <a:r>
              <a:rPr lang="ru-RU" dirty="0"/>
              <a:t>приобретать эти знания.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Метод проектов  развивает умения: </a:t>
            </a:r>
            <a:endParaRPr lang="ru-RU" dirty="0" smtClean="0"/>
          </a:p>
          <a:p>
            <a:pPr marL="914400" lvl="1" indent="-514350">
              <a:buFont typeface="+mj-lt"/>
              <a:buAutoNum type="alphaLcParenR"/>
            </a:pPr>
            <a:r>
              <a:rPr lang="ru-RU" dirty="0" smtClean="0"/>
              <a:t>обмениваться </a:t>
            </a:r>
            <a:r>
              <a:rPr lang="ru-RU" dirty="0"/>
              <a:t>новыми идеями, </a:t>
            </a:r>
            <a:endParaRPr lang="ru-RU" dirty="0" smtClean="0"/>
          </a:p>
          <a:p>
            <a:pPr marL="914400" lvl="1" indent="-514350">
              <a:buFont typeface="+mj-lt"/>
              <a:buAutoNum type="alphaLcParenR"/>
            </a:pPr>
            <a:r>
              <a:rPr lang="ru-RU" dirty="0" smtClean="0"/>
              <a:t>работать </a:t>
            </a:r>
            <a:r>
              <a:rPr lang="ru-RU" dirty="0"/>
              <a:t>в команде, быть лидером, </a:t>
            </a:r>
            <a:endParaRPr lang="ru-RU" dirty="0" smtClean="0"/>
          </a:p>
          <a:p>
            <a:pPr marL="914400" lvl="1" indent="-514350">
              <a:buFont typeface="+mj-lt"/>
              <a:buAutoNum type="alphaLcParenR"/>
            </a:pPr>
            <a:r>
              <a:rPr lang="ru-RU" dirty="0" smtClean="0"/>
              <a:t>выполнять </a:t>
            </a:r>
            <a:r>
              <a:rPr lang="ru-RU" dirty="0"/>
              <a:t>разные роли и обязанности, </a:t>
            </a:r>
            <a:endParaRPr lang="ru-RU" dirty="0" smtClean="0"/>
          </a:p>
          <a:p>
            <a:pPr marL="914400" lvl="1" indent="-514350">
              <a:buFont typeface="+mj-lt"/>
              <a:buAutoNum type="alphaLcParenR"/>
            </a:pPr>
            <a:r>
              <a:rPr lang="ru-RU" dirty="0" smtClean="0"/>
              <a:t>сопереживать </a:t>
            </a:r>
            <a:r>
              <a:rPr lang="ru-RU" dirty="0"/>
              <a:t>и признавать различные мнения. </a:t>
            </a:r>
            <a:endParaRPr lang="ru-RU" dirty="0" smtClean="0"/>
          </a:p>
          <a:p>
            <a:pPr marL="914400" lvl="1" indent="-514350">
              <a:buFont typeface="+mj-lt"/>
              <a:buAutoNum type="alphaLcParenR"/>
            </a:pPr>
            <a:r>
              <a:rPr lang="ru-RU" dirty="0" smtClean="0"/>
              <a:t>Помогает </a:t>
            </a:r>
            <a:r>
              <a:rPr lang="ru-RU" dirty="0"/>
              <a:t>детям почувствовать себя успешными, что в конечном итоге приводит к повышению мотивации к изучению предметов </a:t>
            </a:r>
            <a:r>
              <a:rPr lang="ru-RU" dirty="0" smtClean="0"/>
              <a:t>и</a:t>
            </a:r>
            <a:r>
              <a:rPr lang="ru-RU" dirty="0"/>
              <a:t>, следовательно, эффективности учебного процесса в целом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2075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Научно- практическая конференция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Конференция для школьников часто является отправной точкой и толчком для многих школьников на тропе научных исследований и построения своего будущего</a:t>
            </a:r>
          </a:p>
        </p:txBody>
      </p:sp>
    </p:spTree>
    <p:extLst>
      <p:ext uri="{BB962C8B-B14F-4D97-AF65-F5344CB8AC3E}">
        <p14:creationId xmlns:p14="http://schemas.microsoft.com/office/powerpoint/2010/main" val="1424835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Работа над проектом объемная, кропотливая, поэтому возникает проблема перегрузки учащихся. </a:t>
            </a:r>
          </a:p>
          <a:p>
            <a:r>
              <a:rPr lang="ru-RU" dirty="0"/>
              <a:t>не всегда хватает умений и навыков работы на компьютере. </a:t>
            </a:r>
          </a:p>
          <a:p>
            <a:r>
              <a:rPr lang="ru-RU" dirty="0"/>
              <a:t>проблема для учителя – не превратиться в ментора</a:t>
            </a:r>
          </a:p>
        </p:txBody>
      </p:sp>
    </p:spTree>
    <p:extLst>
      <p:ext uri="{BB962C8B-B14F-4D97-AF65-F5344CB8AC3E}">
        <p14:creationId xmlns:p14="http://schemas.microsoft.com/office/powerpoint/2010/main" val="2860506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r>
              <a:rPr lang="ru-RU" sz="2800" dirty="0"/>
              <a:t>парадигма конечной цели образования: от «специалиста-исполнителя» — к компетентному «профессионалу-исследователю».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780928"/>
            <a:ext cx="8229600" cy="240913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Стать </a:t>
            </a:r>
            <a:r>
              <a:rPr lang="ru-RU" dirty="0" smtClean="0"/>
              <a:t>специалистом </a:t>
            </a:r>
            <a:r>
              <a:rPr lang="ru-RU" dirty="0"/>
              <a:t>без хорошо сформированных умений и навыков самостоятельной учебной и исследовательской деятельности невозможно.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86412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261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Парадигма конечной образовательной цели:  от специалиста – исполнителя к компетентному профессионалу – исследователю.  Организация научной и исследовательской деятельности кадет</vt:lpstr>
      <vt:lpstr>Презентация PowerPoint</vt:lpstr>
      <vt:lpstr>Презентация PowerPoint</vt:lpstr>
      <vt:lpstr>Всю исследовательскую деятельность обучающихся условно можно разделить на несколько групп: </vt:lpstr>
      <vt:lpstr>«Плюсы» метода проектов.   </vt:lpstr>
      <vt:lpstr>Научно- практическая конференция</vt:lpstr>
      <vt:lpstr>проблемы:</vt:lpstr>
      <vt:lpstr>парадигма конечной цели образования: от «специалиста-исполнителя» — к компетентному «профессионалу-исследователю».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Парадигма конечной образовательной цели:  от специалиста – исполнителя к компетентному профессионалу – исследователю.  Организация научной и исследовательской деятельности кадет</dc:title>
  <dc:creator>ольга</dc:creator>
  <cp:lastModifiedBy>ольга</cp:lastModifiedBy>
  <cp:revision>3</cp:revision>
  <dcterms:created xsi:type="dcterms:W3CDTF">2020-03-24T16:51:46Z</dcterms:created>
  <dcterms:modified xsi:type="dcterms:W3CDTF">2020-03-24T17:10:09Z</dcterms:modified>
</cp:coreProperties>
</file>